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0"/>
  </p:notesMasterIdLst>
  <p:handoutMasterIdLst>
    <p:handoutMasterId r:id="rId131"/>
  </p:handoutMasterIdLst>
  <p:sldIdLst>
    <p:sldId id="625" r:id="rId2"/>
    <p:sldId id="741" r:id="rId3"/>
    <p:sldId id="767" r:id="rId4"/>
    <p:sldId id="776" r:id="rId5"/>
    <p:sldId id="750" r:id="rId6"/>
    <p:sldId id="628" r:id="rId7"/>
    <p:sldId id="770" r:id="rId8"/>
    <p:sldId id="629"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8" r:id="rId33"/>
    <p:sldId id="654" r:id="rId34"/>
    <p:sldId id="655" r:id="rId35"/>
    <p:sldId id="656" r:id="rId36"/>
    <p:sldId id="659" r:id="rId37"/>
    <p:sldId id="660" r:id="rId38"/>
    <p:sldId id="661" r:id="rId39"/>
    <p:sldId id="662" r:id="rId40"/>
    <p:sldId id="768" r:id="rId41"/>
    <p:sldId id="769" r:id="rId42"/>
    <p:sldId id="663" r:id="rId43"/>
    <p:sldId id="664" r:id="rId44"/>
    <p:sldId id="665" r:id="rId45"/>
    <p:sldId id="759" r:id="rId46"/>
    <p:sldId id="773" r:id="rId47"/>
    <p:sldId id="774" r:id="rId48"/>
    <p:sldId id="667" r:id="rId49"/>
    <p:sldId id="775" r:id="rId50"/>
    <p:sldId id="668" r:id="rId51"/>
    <p:sldId id="669" r:id="rId52"/>
    <p:sldId id="670"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4" r:id="rId66"/>
    <p:sldId id="764" r:id="rId67"/>
    <p:sldId id="687" r:id="rId68"/>
    <p:sldId id="688" r:id="rId69"/>
    <p:sldId id="689" r:id="rId70"/>
    <p:sldId id="690" r:id="rId71"/>
    <p:sldId id="691" r:id="rId72"/>
    <p:sldId id="778" r:id="rId73"/>
    <p:sldId id="692" r:id="rId74"/>
    <p:sldId id="743" r:id="rId75"/>
    <p:sldId id="693" r:id="rId76"/>
    <p:sldId id="694" r:id="rId77"/>
    <p:sldId id="695" r:id="rId78"/>
    <p:sldId id="696" r:id="rId79"/>
    <p:sldId id="697" r:id="rId80"/>
    <p:sldId id="698" r:id="rId81"/>
    <p:sldId id="699" r:id="rId82"/>
    <p:sldId id="744" r:id="rId83"/>
    <p:sldId id="745" r:id="rId84"/>
    <p:sldId id="746" r:id="rId85"/>
    <p:sldId id="747" r:id="rId86"/>
    <p:sldId id="748" r:id="rId87"/>
    <p:sldId id="766" r:id="rId88"/>
    <p:sldId id="749" r:id="rId89"/>
    <p:sldId id="700" r:id="rId90"/>
    <p:sldId id="701" r:id="rId91"/>
    <p:sldId id="702" r:id="rId92"/>
    <p:sldId id="703" r:id="rId93"/>
    <p:sldId id="704" r:id="rId94"/>
    <p:sldId id="705" r:id="rId95"/>
    <p:sldId id="706" r:id="rId96"/>
    <p:sldId id="707" r:id="rId97"/>
    <p:sldId id="708" r:id="rId98"/>
    <p:sldId id="709" r:id="rId99"/>
    <p:sldId id="710" r:id="rId100"/>
    <p:sldId id="711" r:id="rId101"/>
    <p:sldId id="712" r:id="rId102"/>
    <p:sldId id="713" r:id="rId103"/>
    <p:sldId id="714" r:id="rId104"/>
    <p:sldId id="715" r:id="rId105"/>
    <p:sldId id="716" r:id="rId106"/>
    <p:sldId id="717" r:id="rId107"/>
    <p:sldId id="718" r:id="rId108"/>
    <p:sldId id="719" r:id="rId109"/>
    <p:sldId id="720" r:id="rId110"/>
    <p:sldId id="721" r:id="rId111"/>
    <p:sldId id="722" r:id="rId112"/>
    <p:sldId id="723" r:id="rId113"/>
    <p:sldId id="724" r:id="rId114"/>
    <p:sldId id="725" r:id="rId115"/>
    <p:sldId id="726" r:id="rId116"/>
    <p:sldId id="727" r:id="rId117"/>
    <p:sldId id="728" r:id="rId118"/>
    <p:sldId id="729" r:id="rId119"/>
    <p:sldId id="730" r:id="rId120"/>
    <p:sldId id="731" r:id="rId121"/>
    <p:sldId id="732" r:id="rId122"/>
    <p:sldId id="733" r:id="rId123"/>
    <p:sldId id="734" r:id="rId124"/>
    <p:sldId id="735" r:id="rId125"/>
    <p:sldId id="736" r:id="rId126"/>
    <p:sldId id="737" r:id="rId127"/>
    <p:sldId id="738" r:id="rId128"/>
    <p:sldId id="739" r:id="rId129"/>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81" d="100"/>
          <a:sy n="81" d="100"/>
        </p:scale>
        <p:origin x="66" y="29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4AF123D-E605-4B27-BF73-1AF38E7BD6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C8A1B9-15AA-4459-BC54-CD1E1A133E13}"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48E082E0-F1FD-4EDB-8DA5-C37260A2C2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1C7DBE-8E6C-4ACB-B3AE-244D5F434237}"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91BF5119-5B12-4302-B836-C82F11763C5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9247298D-AAA9-442D-800F-09F25FFF06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36915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861583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08784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541156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640775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4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0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2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irex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102</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1.2.1</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タッチセンサがオンの場合に停止</a:t>
            </a:r>
            <a:endParaRPr lang="en-US" altLang="ja-JP" sz="12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endParaRPr lang="en-US" altLang="ja-JP" sz="1400" kern="0" dirty="0">
              <a:solidFill>
                <a:srgbClr val="5F5F5F"/>
              </a:solidFill>
            </a:endParaRP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BA270E52-BA9E-4D46-8038-2E6EA2E15C37}"/>
              </a:ext>
            </a:extLst>
          </p:cNvPr>
          <p:cNvPicPr>
            <a:picLocks noChangeAspect="1"/>
          </p:cNvPicPr>
          <p:nvPr/>
        </p:nvPicPr>
        <p:blipFill>
          <a:blip r:embed="rId3"/>
          <a:stretch>
            <a:fillRect/>
          </a:stretch>
        </p:blipFill>
        <p:spPr>
          <a:xfrm>
            <a:off x="1895984" y="3293985"/>
            <a:ext cx="5400162" cy="3429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D7A86CD9-38B3-4830-8A0F-ACA3C6ED49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095D67-66E3-4F7A-89A2-A56B3B7F31E3}"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9629FD3E-7C59-4A14-9830-DFDE377A23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4202366-558F-4C3A-812F-3390B8832212}"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24340791-C715-4A58-9DC7-6FCF983603A5}"/>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ja-JP" altLang="en-US" sz="2000" dirty="0">
                <a:solidFill>
                  <a:srgbClr val="5F5F5F"/>
                </a:solidFill>
              </a:rPr>
              <a:t>ツール</a:t>
            </a:r>
            <a:r>
              <a:rPr lang="en-US" altLang="ja-JP" sz="2000" dirty="0">
                <a:solidFill>
                  <a:srgbClr val="5F5F5F"/>
                </a:solidFill>
              </a:rPr>
              <a:t>(Visual Studio 2013</a:t>
            </a:r>
            <a:r>
              <a:rPr lang="ja-JP" altLang="en-US" sz="2000" dirty="0">
                <a:solidFill>
                  <a:srgbClr val="5F5F5F"/>
                </a:solidFill>
              </a:rPr>
              <a:t>以外の場合に使用してください</a:t>
            </a:r>
            <a:r>
              <a:rPr lang="en-US" altLang="ja-JP" sz="2000" dirty="0">
                <a:solidFill>
                  <a:srgbClr val="5F5F5F"/>
                </a:solidFill>
              </a:rPr>
              <a:t>)</a:t>
            </a:r>
          </a:p>
          <a:p>
            <a:pPr lvl="1" eaLnBrk="1" hangingPunct="1">
              <a:lnSpc>
                <a:spcPct val="80000"/>
              </a:lnSpc>
            </a:pPr>
            <a:r>
              <a:rPr lang="en-US" altLang="ja-JP" sz="1600" dirty="0">
                <a:solidFill>
                  <a:srgbClr val="5F5F5F"/>
                </a:solidFill>
              </a:rPr>
              <a:t>OpenRTMEnvTool_vc10.exe</a:t>
            </a:r>
          </a:p>
          <a:p>
            <a:pPr lvl="1" eaLnBrk="1" hangingPunct="1">
              <a:lnSpc>
                <a:spcPct val="80000"/>
              </a:lnSpc>
            </a:pPr>
            <a:r>
              <a:rPr lang="en-US" altLang="ja-JP" sz="1600" dirty="0">
                <a:solidFill>
                  <a:srgbClr val="5F5F5F"/>
                </a:solidFill>
              </a:rPr>
              <a:t>OpenRTMEnvTool_vc12.exe</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lvl="1" eaLnBrk="1" hangingPunct="1">
              <a:lnSpc>
                <a:spcPct val="80000"/>
              </a:lnSpc>
            </a:pPr>
            <a:r>
              <a:rPr lang="en-US" altLang="ja-JP" sz="1600" dirty="0" err="1">
                <a:solidFill>
                  <a:srgbClr val="5F5F5F"/>
                </a:solidFill>
              </a:rPr>
              <a:t>RobotController_py</a:t>
            </a:r>
            <a:r>
              <a:rPr lang="en-US" altLang="ja-JP" sz="1600" dirty="0">
                <a:solidFill>
                  <a:srgbClr val="5F5F5F"/>
                </a:solidFill>
              </a:rPr>
              <a:t>(</a:t>
            </a:r>
            <a:r>
              <a:rPr lang="ja-JP" altLang="en-US" sz="1600" dirty="0">
                <a:solidFill>
                  <a:srgbClr val="5F5F5F"/>
                </a:solidFill>
              </a:rPr>
              <a:t>本実習で作成するコンポーネントの見本の</a:t>
            </a:r>
            <a:r>
              <a:rPr lang="en-US" altLang="ja-JP" sz="1600" dirty="0">
                <a:solidFill>
                  <a:srgbClr val="5F5F5F"/>
                </a:solidFill>
              </a:rPr>
              <a:t>Python</a:t>
            </a:r>
            <a:r>
              <a:rPr lang="ja-JP" altLang="en-US" sz="1600" dirty="0">
                <a:solidFill>
                  <a:srgbClr val="5F5F5F"/>
                </a:solidFill>
              </a:rPr>
              <a:t>版</a:t>
            </a:r>
            <a:r>
              <a:rPr lang="en-US" altLang="ja-JP" sz="1600" dirty="0">
                <a:solidFill>
                  <a:srgbClr val="5F5F5F"/>
                </a:solidFill>
              </a:rPr>
              <a:t>)</a:t>
            </a:r>
          </a:p>
        </p:txBody>
      </p:sp>
      <p:sp>
        <p:nvSpPr>
          <p:cNvPr id="6149" name="Rectangle 11">
            <a:extLst>
              <a:ext uri="{FF2B5EF4-FFF2-40B4-BE49-F238E27FC236}">
                <a16:creationId xmlns:a16="http://schemas.microsoft.com/office/drawing/2014/main" id="{64F65202-2C5F-45BB-A0F1-EC6A276C23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4B956C02-DF08-4492-8878-2ACC570898E3}"/>
              </a:ext>
            </a:extLst>
          </p:cNvPr>
          <p:cNvPicPr>
            <a:picLocks noChangeAspect="1"/>
          </p:cNvPicPr>
          <p:nvPr/>
        </p:nvPicPr>
        <p:blipFill>
          <a:blip r:embed="rId3"/>
          <a:stretch>
            <a:fillRect/>
          </a:stretch>
        </p:blipFill>
        <p:spPr>
          <a:xfrm>
            <a:off x="4400164" y="1763815"/>
            <a:ext cx="4607282" cy="36904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49"/>
            <a:ext cx="4057650" cy="441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E4B678FF-B833-494B-A47F-47D9AAF80367}"/>
              </a:ext>
            </a:extLst>
          </p:cNvPr>
          <p:cNvPicPr>
            <a:picLocks noChangeAspect="1"/>
          </p:cNvPicPr>
          <p:nvPr/>
        </p:nvPicPr>
        <p:blipFill>
          <a:blip r:embed="rId4"/>
          <a:stretch>
            <a:fillRect/>
          </a:stretch>
        </p:blipFill>
        <p:spPr>
          <a:xfrm>
            <a:off x="4707015" y="1419380"/>
            <a:ext cx="4205663" cy="27907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https://openrtm.org/openrtm/ja/tutorial/irex2019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400">
                <a:solidFill>
                  <a:srgbClr val="5F5F5F"/>
                </a:solidFill>
              </a:rPr>
              <a:t>CMakeLists.txt</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CMake</a:t>
            </a:r>
            <a:r>
              <a:rPr lang="ja-JP" altLang="en-US" sz="1400">
                <a:solidFill>
                  <a:srgbClr val="5F5F5F"/>
                </a:solidFill>
              </a:rPr>
              <a:t>により各種ファイル生成</a:t>
            </a:r>
            <a:endParaRPr lang="en-US" altLang="ja-JP" sz="1400">
              <a:solidFill>
                <a:srgbClr val="5F5F5F"/>
              </a:solidFill>
            </a:endParaRPr>
          </a:p>
          <a:p>
            <a:pPr eaLnBrk="1" hangingPunct="1">
              <a:lnSpc>
                <a:spcPct val="80000"/>
              </a:lnSpc>
            </a:pPr>
            <a:r>
              <a:rPr lang="ja-JP" altLang="en-US" sz="2400">
                <a:solidFill>
                  <a:srgbClr val="5F5F5F"/>
                </a:solidFill>
              </a:rPr>
              <a:t>ソースコードの編集</a:t>
            </a:r>
            <a:endParaRPr lang="en-US" altLang="ja-JP" sz="2400">
              <a:solidFill>
                <a:srgbClr val="5F5F5F"/>
              </a:solidFill>
            </a:endParaRPr>
          </a:p>
          <a:p>
            <a:pPr lvl="1" eaLnBrk="1" hangingPunct="1">
              <a:lnSpc>
                <a:spcPct val="80000"/>
              </a:lnSpc>
            </a:pPr>
            <a:r>
              <a:rPr lang="en-US" altLang="ja-JP" sz="1400">
                <a:solidFill>
                  <a:srgbClr val="5F5F5F"/>
                </a:solidFill>
              </a:rPr>
              <a:t>RobotController.h</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RobotController.cpp</a:t>
            </a:r>
            <a:r>
              <a:rPr lang="ja-JP" altLang="en-US" sz="1400">
                <a:solidFill>
                  <a:srgbClr val="5F5F5F"/>
                </a:solidFill>
              </a:rPr>
              <a:t>の編集</a:t>
            </a:r>
            <a:endParaRPr lang="en-US" altLang="ja-JP" sz="1400">
              <a:solidFill>
                <a:srgbClr val="5F5F5F"/>
              </a:solidFill>
            </a:endParaRPr>
          </a:p>
          <a:p>
            <a:pPr eaLnBrk="1" hangingPunct="1">
              <a:lnSpc>
                <a:spcPct val="80000"/>
              </a:lnSpc>
            </a:pPr>
            <a:r>
              <a:rPr lang="ja-JP" altLang="en-US" sz="2400">
                <a:solidFill>
                  <a:srgbClr val="5F5F5F"/>
                </a:solidFill>
              </a:rPr>
              <a:t>ビルド</a:t>
            </a:r>
            <a:endParaRPr lang="en-US" altLang="ja-JP" sz="2400">
              <a:solidFill>
                <a:srgbClr val="5F5F5F"/>
              </a:solidFill>
            </a:endParaRPr>
          </a:p>
          <a:p>
            <a:pPr lvl="1" eaLnBrk="1" hangingPunct="1">
              <a:lnSpc>
                <a:spcPct val="80000"/>
              </a:lnSpc>
            </a:pPr>
            <a:r>
              <a:rPr lang="en-US" altLang="ja-JP" sz="2000">
                <a:solidFill>
                  <a:srgbClr val="5F5F5F"/>
                </a:solidFill>
              </a:rPr>
              <a:t>Windows</a:t>
            </a:r>
            <a:r>
              <a:rPr lang="ja-JP" altLang="en-US" sz="2000">
                <a:solidFill>
                  <a:srgbClr val="5F5F5F"/>
                </a:solidFill>
              </a:rPr>
              <a:t>： </a:t>
            </a:r>
            <a:r>
              <a:rPr lang="en-US" altLang="ja-JP" sz="2000">
                <a:solidFill>
                  <a:srgbClr val="5F5F5F"/>
                </a:solidFill>
              </a:rPr>
              <a:t>Visual Studio</a:t>
            </a:r>
          </a:p>
          <a:p>
            <a:pPr lvl="1" eaLnBrk="1" hangingPunct="1">
              <a:lnSpc>
                <a:spcPct val="80000"/>
              </a:lnSpc>
            </a:pPr>
            <a:r>
              <a:rPr lang="en-US" altLang="ja-JP" sz="2000">
                <a:solidFill>
                  <a:srgbClr val="5F5F5F"/>
                </a:solidFill>
              </a:rPr>
              <a:t>Ubuntu</a:t>
            </a:r>
            <a:r>
              <a:rPr lang="ja-JP" altLang="en-US" sz="2000">
                <a:solidFill>
                  <a:srgbClr val="5F5F5F"/>
                </a:solidFill>
              </a:rPr>
              <a:t>： </a:t>
            </a:r>
            <a:r>
              <a:rPr lang="en-US" altLang="ja-JP" sz="200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a:solidFill>
                  <a:srgbClr val="5F5F5F"/>
                </a:solidFill>
              </a:rPr>
              <a:t>EV3SimulatorComp</a:t>
            </a: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https://raw.githubusercontent.com/OpenRTM/RTM_Tutorial_EV3/master/script/install_ev3_simulator.sh</a:t>
            </a:r>
          </a:p>
          <a:p>
            <a:pPr lvl="1" eaLnBrk="1" hangingPunct="1">
              <a:lnSpc>
                <a:spcPct val="80000"/>
              </a:lnSpc>
            </a:pPr>
            <a:r>
              <a:rPr lang="en-US" altLang="ja-JP" sz="1200" dirty="0" err="1">
                <a:solidFill>
                  <a:srgbClr val="5F5F5F"/>
                </a:solidFill>
              </a:rPr>
              <a:t>sh</a:t>
            </a:r>
            <a:r>
              <a:rPr lang="en-US" altLang="ja-JP" sz="1200" dirty="0">
                <a:solidFill>
                  <a:srgbClr val="5F5F5F"/>
                </a:solidFill>
              </a:rPr>
              <a:t> </a:t>
            </a:r>
            <a:r>
              <a:rPr lang="da-DK" altLang="ja-JP" sz="1200" dirty="0">
                <a:solidFill>
                  <a:srgbClr val="5F5F5F"/>
                </a:solidFill>
              </a:rPr>
              <a:t>install_ev3_simulator.sh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4" name="図 3">
            <a:extLst>
              <a:ext uri="{FF2B5EF4-FFF2-40B4-BE49-F238E27FC236}">
                <a16:creationId xmlns:a16="http://schemas.microsoft.com/office/drawing/2014/main" id="{BDC06209-31A8-4005-BF82-943951E10602}"/>
              </a:ext>
            </a:extLst>
          </p:cNvPr>
          <p:cNvPicPr>
            <a:picLocks noChangeAspect="1"/>
          </p:cNvPicPr>
          <p:nvPr/>
        </p:nvPicPr>
        <p:blipFill>
          <a:blip r:embed="rId3"/>
          <a:stretch>
            <a:fillRect/>
          </a:stretch>
        </p:blipFill>
        <p:spPr>
          <a:xfrm>
            <a:off x="457200" y="1672169"/>
            <a:ext cx="6839905" cy="2365033"/>
          </a:xfrm>
          <a:prstGeom prst="rect">
            <a:avLst/>
          </a:prstGeom>
        </p:spPr>
      </p:pic>
      <p:pic>
        <p:nvPicPr>
          <p:cNvPr id="6" name="図 5">
            <a:extLst>
              <a:ext uri="{FF2B5EF4-FFF2-40B4-BE49-F238E27FC236}">
                <a16:creationId xmlns:a16="http://schemas.microsoft.com/office/drawing/2014/main" id="{5B5A324D-FD4D-41DA-9667-E830DA642AAE}"/>
              </a:ext>
            </a:extLst>
          </p:cNvPr>
          <p:cNvPicPr>
            <a:picLocks noChangeAspect="1"/>
          </p:cNvPicPr>
          <p:nvPr/>
        </p:nvPicPr>
        <p:blipFill>
          <a:blip r:embed="rId4"/>
          <a:stretch>
            <a:fillRect/>
          </a:stretch>
        </p:blipFill>
        <p:spPr>
          <a:xfrm>
            <a:off x="457200" y="4596494"/>
            <a:ext cx="6839905" cy="18366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install_ev3_simulator_usb.sh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
        <p:nvSpPr>
          <p:cNvPr id="5" name="吹き出し: 角を丸めた四角形 4">
            <a:extLst>
              <a:ext uri="{FF2B5EF4-FFF2-40B4-BE49-F238E27FC236}">
                <a16:creationId xmlns:a16="http://schemas.microsoft.com/office/drawing/2014/main" id="{6E9FB356-1040-4EAA-A779-C248D74E664A}"/>
              </a:ext>
            </a:extLst>
          </p:cNvPr>
          <p:cNvSpPr/>
          <p:nvPr/>
        </p:nvSpPr>
        <p:spPr>
          <a:xfrm>
            <a:off x="656565" y="4374105"/>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Educator Vehicle</a:t>
            </a:r>
            <a:r>
              <a:rPr lang="ja-JP" altLang="en-US" dirty="0">
                <a:solidFill>
                  <a:srgbClr val="5F5F5F"/>
                </a:solidFill>
              </a:rPr>
              <a:t>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86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LEGO Mindstorms EV3</a:t>
            </a:r>
            <a:r>
              <a:rPr lang="ja-JP" altLang="en-US" sz="2000" kern="0" dirty="0">
                <a:solidFill>
                  <a:srgbClr val="5F5F5F"/>
                </a:solidFill>
              </a:rPr>
              <a:t>の組み立て例の一つ</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9AEEA393-8D7D-4925-A050-2DEC2DD6C180}"/>
              </a:ext>
            </a:extLst>
          </p:cNvPr>
          <p:cNvPicPr>
            <a:picLocks noChangeAspect="1"/>
          </p:cNvPicPr>
          <p:nvPr/>
        </p:nvPicPr>
        <p:blipFill>
          <a:blip r:embed="rId3"/>
          <a:stretch>
            <a:fillRect/>
          </a:stretch>
        </p:blipFill>
        <p:spPr>
          <a:xfrm>
            <a:off x="160516" y="3034049"/>
            <a:ext cx="3256752" cy="2250250"/>
          </a:xfrm>
          <a:prstGeom prst="rect">
            <a:avLst/>
          </a:prstGeom>
        </p:spPr>
      </p:pic>
      <p:pic>
        <p:nvPicPr>
          <p:cNvPr id="5" name="図 4">
            <a:extLst>
              <a:ext uri="{FF2B5EF4-FFF2-40B4-BE49-F238E27FC236}">
                <a16:creationId xmlns:a16="http://schemas.microsoft.com/office/drawing/2014/main" id="{392E710C-DAAA-4BBA-AD97-31674C868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939003" y="2749872"/>
            <a:ext cx="3494126" cy="2620595"/>
          </a:xfrm>
          <a:prstGeom prst="rect">
            <a:avLst/>
          </a:prstGeom>
        </p:spPr>
      </p:pic>
      <p:pic>
        <p:nvPicPr>
          <p:cNvPr id="8" name="図 7">
            <a:extLst>
              <a:ext uri="{FF2B5EF4-FFF2-40B4-BE49-F238E27FC236}">
                <a16:creationId xmlns:a16="http://schemas.microsoft.com/office/drawing/2014/main" id="{11968028-5A05-4021-914D-26EB7EA64C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3214999" y="2745204"/>
            <a:ext cx="3363038" cy="2522278"/>
          </a:xfrm>
          <a:prstGeom prst="rect">
            <a:avLst/>
          </a:prstGeom>
        </p:spPr>
      </p:pic>
      <p:sp>
        <p:nvSpPr>
          <p:cNvPr id="9" name="楕円 8">
            <a:extLst>
              <a:ext uri="{FF2B5EF4-FFF2-40B4-BE49-F238E27FC236}">
                <a16:creationId xmlns:a16="http://schemas.microsoft.com/office/drawing/2014/main" id="{8FC0323D-83DB-4660-9CF1-588403919FCE}"/>
              </a:ext>
            </a:extLst>
          </p:cNvPr>
          <p:cNvSpPr/>
          <p:nvPr/>
        </p:nvSpPr>
        <p:spPr>
          <a:xfrm>
            <a:off x="4076945" y="3427764"/>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F4E8548-38E1-4C67-B7A9-17B7918935A1}"/>
              </a:ext>
            </a:extLst>
          </p:cNvPr>
          <p:cNvSpPr/>
          <p:nvPr/>
        </p:nvSpPr>
        <p:spPr>
          <a:xfrm>
            <a:off x="5104467" y="343218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6F6A55C-2CEE-4E6E-9FA4-F28E10F199CD}"/>
              </a:ext>
            </a:extLst>
          </p:cNvPr>
          <p:cNvSpPr/>
          <p:nvPr/>
        </p:nvSpPr>
        <p:spPr>
          <a:xfrm>
            <a:off x="4076945" y="2792248"/>
            <a:ext cx="1610740"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駆動車輪</a:t>
            </a:r>
            <a:endParaRPr kumimoji="1" lang="ja-JP" altLang="en-US" sz="2800" dirty="0">
              <a:solidFill>
                <a:schemeClr val="tx1"/>
              </a:solidFill>
            </a:endParaRPr>
          </a:p>
        </p:txBody>
      </p:sp>
      <p:sp>
        <p:nvSpPr>
          <p:cNvPr id="16" name="楕円 15">
            <a:extLst>
              <a:ext uri="{FF2B5EF4-FFF2-40B4-BE49-F238E27FC236}">
                <a16:creationId xmlns:a16="http://schemas.microsoft.com/office/drawing/2014/main" id="{E61D071B-7304-46B7-830F-74B6F03EAF85}"/>
              </a:ext>
            </a:extLst>
          </p:cNvPr>
          <p:cNvSpPr/>
          <p:nvPr/>
        </p:nvSpPr>
        <p:spPr>
          <a:xfrm>
            <a:off x="8172400" y="4734145"/>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23ED584-5DF0-47C1-9E25-88910BC6C7A3}"/>
              </a:ext>
            </a:extLst>
          </p:cNvPr>
          <p:cNvSpPr/>
          <p:nvPr/>
        </p:nvSpPr>
        <p:spPr>
          <a:xfrm>
            <a:off x="6662752" y="474653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D9C44A-34BF-4D53-854F-A989F9D82BEB}"/>
              </a:ext>
            </a:extLst>
          </p:cNvPr>
          <p:cNvSpPr/>
          <p:nvPr/>
        </p:nvSpPr>
        <p:spPr>
          <a:xfrm>
            <a:off x="6695896" y="5578397"/>
            <a:ext cx="2305167"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タッチセンサ</a:t>
            </a:r>
            <a:endParaRPr kumimoji="1" lang="ja-JP" altLang="en-US" sz="2800" dirty="0">
              <a:solidFill>
                <a:schemeClr val="tx1"/>
              </a:solidFill>
            </a:endParaRPr>
          </a:p>
        </p:txBody>
      </p:sp>
      <p:sp>
        <p:nvSpPr>
          <p:cNvPr id="20" name="楕円 19">
            <a:extLst>
              <a:ext uri="{FF2B5EF4-FFF2-40B4-BE49-F238E27FC236}">
                <a16:creationId xmlns:a16="http://schemas.microsoft.com/office/drawing/2014/main" id="{CEB8D650-55B1-4ED9-AAB3-1B12696B061C}"/>
              </a:ext>
            </a:extLst>
          </p:cNvPr>
          <p:cNvSpPr/>
          <p:nvPr/>
        </p:nvSpPr>
        <p:spPr>
          <a:xfrm>
            <a:off x="7173432" y="2731350"/>
            <a:ext cx="1199043" cy="1372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1706496-6459-4ACF-9CF4-7FBD292B7FDE}"/>
              </a:ext>
            </a:extLst>
          </p:cNvPr>
          <p:cNvSpPr/>
          <p:nvPr/>
        </p:nvSpPr>
        <p:spPr>
          <a:xfrm>
            <a:off x="7182290" y="2091999"/>
            <a:ext cx="1199043"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EV3</a:t>
            </a:r>
            <a:endParaRPr kumimoji="1" lang="ja-JP" altLang="en-US" sz="2800" dirty="0">
              <a:solidFill>
                <a:schemeClr val="tx1"/>
              </a:solidFill>
            </a:endParaRPr>
          </a:p>
        </p:txBody>
      </p:sp>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82</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ev3_xx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7121628" y="1308803"/>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3449701"/>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305" y="4194085"/>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70892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を接続後に</a:t>
            </a:r>
            <a:r>
              <a:rPr lang="en-US" altLang="ja-JP" sz="2200" kern="0" dirty="0">
                <a:solidFill>
                  <a:srgbClr val="5F5F5F"/>
                </a:solidFill>
              </a:rPr>
              <a:t>RTC</a:t>
            </a:r>
            <a:r>
              <a:rPr lang="ja-JP" altLang="en-US" sz="2200" kern="0">
                <a:solidFill>
                  <a:srgbClr val="5F5F5F"/>
                </a:solidFill>
              </a:rPr>
              <a:t>をアクティブ化して動作確認をする</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89</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33318</TotalTime>
  <Words>10837</Words>
  <Application>Microsoft Office PowerPoint</Application>
  <PresentationFormat>画面に合わせる (4:3)</PresentationFormat>
  <Paragraphs>1803</Paragraphs>
  <Slides>128</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128</vt:i4>
      </vt:variant>
    </vt:vector>
  </HeadingPairs>
  <TitlesOfParts>
    <vt:vector size="132"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Educator Vehicle概要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EV3との接続</vt:lpstr>
      <vt:lpstr>EV3との接続</vt:lpstr>
      <vt:lpstr>ネームサーバーとの接続</vt:lpstr>
      <vt:lpstr>起動済みのRTC、ネームサーバー再起動</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1088</cp:revision>
  <cp:lastPrinted>2017-06-21T01:22:23Z</cp:lastPrinted>
  <dcterms:created xsi:type="dcterms:W3CDTF">2005-10-20T13:06:43Z</dcterms:created>
  <dcterms:modified xsi:type="dcterms:W3CDTF">2019-10-30T09:56:45Z</dcterms:modified>
</cp:coreProperties>
</file>